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90" r:id="rId2"/>
    <p:sldId id="274" r:id="rId3"/>
    <p:sldId id="294" r:id="rId4"/>
    <p:sldId id="377" r:id="rId5"/>
    <p:sldId id="380" r:id="rId6"/>
    <p:sldId id="281" r:id="rId7"/>
    <p:sldId id="282" r:id="rId8"/>
    <p:sldId id="283" r:id="rId9"/>
    <p:sldId id="298" r:id="rId10"/>
    <p:sldId id="302" r:id="rId11"/>
    <p:sldId id="378" r:id="rId12"/>
    <p:sldId id="299" r:id="rId13"/>
    <p:sldId id="286" r:id="rId14"/>
    <p:sldId id="303" r:id="rId15"/>
    <p:sldId id="304" r:id="rId16"/>
    <p:sldId id="305" r:id="rId17"/>
    <p:sldId id="306" r:id="rId18"/>
    <p:sldId id="394" r:id="rId19"/>
    <p:sldId id="369" r:id="rId20"/>
    <p:sldId id="379" r:id="rId21"/>
    <p:sldId id="506" r:id="rId22"/>
    <p:sldId id="509" r:id="rId23"/>
    <p:sldId id="510" r:id="rId24"/>
    <p:sldId id="511" r:id="rId25"/>
    <p:sldId id="512" r:id="rId26"/>
    <p:sldId id="514" r:id="rId27"/>
    <p:sldId id="513" r:id="rId28"/>
    <p:sldId id="515" r:id="rId29"/>
    <p:sldId id="507" r:id="rId30"/>
    <p:sldId id="508" r:id="rId31"/>
    <p:sldId id="368" r:id="rId32"/>
    <p:sldId id="277" r:id="rId33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9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 sldOrd">
      <pc:chgData name="Glen Jones" userId="e846aaca-4b24-4b13-b0d0-f2308e16b284" providerId="ADAL" clId="{ED47ACC3-9597-4D89-A1DC-43CF280EF274}" dt="2026-06-04T13:22:12.698" v="635" actId="1076"/>
      <pc:docMkLst>
        <pc:docMk/>
      </pc:docMkLst>
      <pc:sldChg chg="modSp mod">
        <pc:chgData name="Glen Jones" userId="e846aaca-4b24-4b13-b0d0-f2308e16b284" providerId="ADAL" clId="{ED47ACC3-9597-4D89-A1DC-43CF280EF274}" dt="2026-05-13T08:44:23.599" v="619" actId="1076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5-13T08:44:23.599" v="619" actId="1076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mod">
        <pc:chgData name="Glen Jones" userId="e846aaca-4b24-4b13-b0d0-f2308e16b284" providerId="ADAL" clId="{ED47ACC3-9597-4D89-A1DC-43CF280EF274}" dt="2026-05-12T15:51:23.604" v="605" actId="2057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5-12T15:51:23.604" v="605" actId="20577"/>
          <ac:spMkLst>
            <pc:docMk/>
            <pc:sldMk cId="0" sldId="277"/>
            <ac:spMk id="3" creationId="{14A98FF5-4F3C-D9B6-7AF1-1894F0939983}"/>
          </ac:spMkLst>
        </pc:spChg>
      </pc:sldChg>
      <pc:sldChg chg="modSp mod">
        <pc:chgData name="Glen Jones" userId="e846aaca-4b24-4b13-b0d0-f2308e16b284" providerId="ADAL" clId="{ED47ACC3-9597-4D89-A1DC-43CF280EF274}" dt="2026-06-04T13:22:12.698" v="635" actId="1076"/>
        <pc:sldMkLst>
          <pc:docMk/>
          <pc:sldMk cId="4078767649" sldId="368"/>
        </pc:sldMkLst>
        <pc:spChg chg="mod">
          <ac:chgData name="Glen Jones" userId="e846aaca-4b24-4b13-b0d0-f2308e16b284" providerId="ADAL" clId="{ED47ACC3-9597-4D89-A1DC-43CF280EF274}" dt="2026-06-04T13:17:01.162" v="621"/>
          <ac:spMkLst>
            <pc:docMk/>
            <pc:sldMk cId="4078767649" sldId="368"/>
            <ac:spMk id="2" creationId="{0F9FA85B-98F1-BE19-91B5-321F2B6E48EF}"/>
          </ac:spMkLst>
        </pc:spChg>
        <pc:spChg chg="mod">
          <ac:chgData name="Glen Jones" userId="e846aaca-4b24-4b13-b0d0-f2308e16b284" providerId="ADAL" clId="{ED47ACC3-9597-4D89-A1DC-43CF280EF274}" dt="2026-06-04T13:22:11.031" v="634" actId="1076"/>
          <ac:spMkLst>
            <pc:docMk/>
            <pc:sldMk cId="4078767649" sldId="368"/>
            <ac:spMk id="18" creationId="{51F64F0E-A4C6-BBBE-8E0F-97C35C5115BC}"/>
          </ac:spMkLst>
        </pc:spChg>
        <pc:picChg chg="mod">
          <ac:chgData name="Glen Jones" userId="e846aaca-4b24-4b13-b0d0-f2308e16b284" providerId="ADAL" clId="{ED47ACC3-9597-4D89-A1DC-43CF280EF274}" dt="2026-06-04T13:22:12.698" v="635" actId="1076"/>
          <ac:picMkLst>
            <pc:docMk/>
            <pc:sldMk cId="4078767649" sldId="368"/>
            <ac:picMk id="34" creationId="{C25FDF39-7633-3ECA-0015-A95AF30F73F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298FE11-848B-7C7E-AE87-2211F04F5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trans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fer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late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transport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trans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parent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trans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Trans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across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6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“trans”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across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66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199B16A-C1A6-DDB1-CB6D-7C22CFC603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needed to transfer the gems from one planet to the next.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3159" y="1616456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5564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trans</a:t>
            </a:r>
            <a:r>
              <a:rPr lang="en-GB" sz="8000" dirty="0">
                <a:solidFill>
                  <a:schemeClr val="bg1"/>
                </a:solidFill>
              </a:rPr>
              <a:t>fer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25097-2082-CE96-EC79-8918BB68AE9A}"/>
              </a:ext>
            </a:extLst>
          </p:cNvPr>
          <p:cNvSpPr txBox="1"/>
          <p:nvPr/>
        </p:nvSpPr>
        <p:spPr>
          <a:xfrm>
            <a:off x="4868090" y="3729970"/>
            <a:ext cx="3905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Fer means carry so transfer means carry across.</a:t>
            </a:r>
          </a:p>
        </p:txBody>
      </p:sp>
    </p:spTree>
    <p:extLst>
      <p:ext uri="{BB962C8B-B14F-4D97-AF65-F5344CB8AC3E}">
        <p14:creationId xmlns:p14="http://schemas.microsoft.com/office/powerpoint/2010/main" val="316840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C9E165BD-11E9-5FE6-6B65-3713A33E2F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needs Aimee to translate the manuscript.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41170"/>
            <a:ext cx="5070687" cy="3997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trans</a:t>
            </a:r>
            <a:r>
              <a:rPr lang="en-GB" sz="8000" dirty="0">
                <a:solidFill>
                  <a:schemeClr val="bg1"/>
                </a:solidFill>
              </a:rPr>
              <a:t>late</a:t>
            </a:r>
            <a:endParaRPr lang="en-GB" sz="8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26BC39D-D270-537A-43BA-28DD0FA9F6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must transport the gems to his home planet.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742350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trans</a:t>
            </a:r>
            <a:r>
              <a:rPr lang="en-GB" sz="8000" dirty="0">
                <a:solidFill>
                  <a:schemeClr val="bg1"/>
                </a:solidFill>
              </a:rPr>
              <a:t>port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76B914F-27A6-DE59-9EE8-C77F9F8D3E1D}"/>
              </a:ext>
            </a:extLst>
          </p:cNvPr>
          <p:cNvSpPr txBox="1"/>
          <p:nvPr/>
        </p:nvSpPr>
        <p:spPr>
          <a:xfrm>
            <a:off x="4868089" y="3729970"/>
            <a:ext cx="4406539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Port can also mean carry so transport means carry across.</a:t>
            </a:r>
          </a:p>
        </p:txBody>
      </p:sp>
    </p:spTree>
    <p:extLst>
      <p:ext uri="{BB962C8B-B14F-4D97-AF65-F5344CB8AC3E}">
        <p14:creationId xmlns:p14="http://schemas.microsoft.com/office/powerpoint/2010/main" val="147561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ACE4ABC1-FB57-84FA-D3AE-6C4BC3FD60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plastic bag was transparent.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283132" y="2466310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trans</a:t>
            </a:r>
            <a:r>
              <a:rPr lang="en-GB" sz="8000" dirty="0">
                <a:solidFill>
                  <a:schemeClr val="bg1"/>
                </a:solidFill>
              </a:rPr>
              <a:t>parent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105491-DC82-5855-F323-D4A4E62D8BAC}"/>
              </a:ext>
            </a:extLst>
          </p:cNvPr>
          <p:cNvSpPr txBox="1"/>
          <p:nvPr/>
        </p:nvSpPr>
        <p:spPr>
          <a:xfrm>
            <a:off x="3287485" y="3661766"/>
            <a:ext cx="561703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Parent means appear so transparent literally means appear across or appear through.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24" y="2140485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63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DF8DA28-CF98-0C6C-B0F6-26CBA46024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0723" y="-156926"/>
            <a:ext cx="5388813" cy="502768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66567A-1211-7965-7B14-588D37656672}"/>
              </a:ext>
            </a:extLst>
          </p:cNvPr>
          <p:cNvSpPr txBox="1"/>
          <p:nvPr/>
        </p:nvSpPr>
        <p:spPr>
          <a:xfrm>
            <a:off x="4868091" y="2558407"/>
            <a:ext cx="63746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trans</a:t>
            </a:r>
            <a:r>
              <a:rPr lang="en-GB" sz="8000" dirty="0">
                <a:solidFill>
                  <a:schemeClr val="bg1"/>
                </a:solidFill>
              </a:rPr>
              <a:t>mission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925097-2082-CE96-EC79-8918BB68AE9A}"/>
              </a:ext>
            </a:extLst>
          </p:cNvPr>
          <p:cNvSpPr txBox="1"/>
          <p:nvPr/>
        </p:nvSpPr>
        <p:spPr>
          <a:xfrm>
            <a:off x="4868089" y="3729970"/>
            <a:ext cx="4511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Mission means throw so transmission means throw across.</a:t>
            </a:r>
          </a:p>
        </p:txBody>
      </p:sp>
    </p:spTree>
    <p:extLst>
      <p:ext uri="{BB962C8B-B14F-4D97-AF65-F5344CB8AC3E}">
        <p14:creationId xmlns:p14="http://schemas.microsoft.com/office/powerpoint/2010/main" val="76634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C67A0D8-AE90-4544-8947-313E529627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18877"/>
            <a:ext cx="5070687" cy="39979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9203326-0665-E0D4-0DBE-545FD7172E5B}"/>
              </a:ext>
            </a:extLst>
          </p:cNvPr>
          <p:cNvSpPr txBox="1"/>
          <p:nvPr/>
        </p:nvSpPr>
        <p:spPr>
          <a:xfrm>
            <a:off x="3735977" y="2558407"/>
            <a:ext cx="71061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trans</a:t>
            </a:r>
            <a:r>
              <a:rPr lang="en-GB" sz="8000" dirty="0">
                <a:solidFill>
                  <a:schemeClr val="bg1"/>
                </a:solidFill>
              </a:rPr>
              <a:t>cendent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E5BABF-8964-D9B5-D684-C26F6F7A4CA2}"/>
              </a:ext>
            </a:extLst>
          </p:cNvPr>
          <p:cNvSpPr txBox="1"/>
          <p:nvPr/>
        </p:nvSpPr>
        <p:spPr>
          <a:xfrm>
            <a:off x="3735977" y="3707815"/>
            <a:ext cx="7184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Cendent means travel so transcendent literally means travel across and usually relates to travel beyond normal human experiences.</a:t>
            </a:r>
          </a:p>
        </p:txBody>
      </p:sp>
    </p:spTree>
    <p:extLst>
      <p:ext uri="{BB962C8B-B14F-4D97-AF65-F5344CB8AC3E}">
        <p14:creationId xmlns:p14="http://schemas.microsoft.com/office/powerpoint/2010/main" val="159784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216517"/>
              </p:ext>
            </p:extLst>
          </p:nvPr>
        </p:nvGraphicFramePr>
        <p:xfrm>
          <a:off x="2794340" y="1117928"/>
          <a:ext cx="6616968" cy="254723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715216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inter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dis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cor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rupt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bust or tear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tion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bank</a:t>
                      </a:r>
                      <a:endParaRPr lang="en-GB" sz="14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  <a:endParaRPr lang="en-GB" sz="14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6509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9851" y="279745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FCE2E28E-B072-5256-C6D5-FE2D17391CD0}"/>
              </a:ext>
            </a:extLst>
          </p:cNvPr>
          <p:cNvSpPr txBox="1">
            <a:spLocks/>
          </p:cNvSpPr>
          <p:nvPr/>
        </p:nvSpPr>
        <p:spPr>
          <a:xfrm>
            <a:off x="674684" y="407558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interrupts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D24FE007-3AB8-77F7-CA2F-365E1B80536E}"/>
              </a:ext>
            </a:extLst>
          </p:cNvPr>
          <p:cNvSpPr txBox="1">
            <a:spLocks/>
          </p:cNvSpPr>
          <p:nvPr/>
        </p:nvSpPr>
        <p:spPr>
          <a:xfrm>
            <a:off x="674682" y="526176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interrupted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8E2CF7DD-529F-5CA2-4146-B1C8BD5C4B7E}"/>
              </a:ext>
            </a:extLst>
          </p:cNvPr>
          <p:cNvSpPr txBox="1">
            <a:spLocks/>
          </p:cNvSpPr>
          <p:nvPr/>
        </p:nvSpPr>
        <p:spPr>
          <a:xfrm>
            <a:off x="674682" y="466867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interruption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BB7E2B6C-6F68-2D7C-29CA-995425ED8D52}"/>
              </a:ext>
            </a:extLst>
          </p:cNvPr>
          <p:cNvSpPr txBox="1">
            <a:spLocks/>
          </p:cNvSpPr>
          <p:nvPr/>
        </p:nvSpPr>
        <p:spPr>
          <a:xfrm>
            <a:off x="3500645" y="40904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disruption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445ECD2B-340F-08B4-4553-26CE8E3876D0}"/>
              </a:ext>
            </a:extLst>
          </p:cNvPr>
          <p:cNvSpPr txBox="1">
            <a:spLocks/>
          </p:cNvSpPr>
          <p:nvPr/>
        </p:nvSpPr>
        <p:spPr>
          <a:xfrm>
            <a:off x="3500645" y="522272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disrupted  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10D47C1E-F9B2-A618-037B-670EF2F18F0F}"/>
              </a:ext>
            </a:extLst>
          </p:cNvPr>
          <p:cNvSpPr txBox="1">
            <a:spLocks/>
          </p:cNvSpPr>
          <p:nvPr/>
        </p:nvSpPr>
        <p:spPr>
          <a:xfrm>
            <a:off x="3500645" y="464816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disrupts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03230AFE-5079-8762-FE8A-5AD7ED116295}"/>
              </a:ext>
            </a:extLst>
          </p:cNvPr>
          <p:cNvSpPr txBox="1">
            <a:spLocks/>
          </p:cNvSpPr>
          <p:nvPr/>
        </p:nvSpPr>
        <p:spPr>
          <a:xfrm>
            <a:off x="6343073" y="409092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corrupt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19B35D74-0525-0DA9-CCD0-7C3C21EBA69B}"/>
              </a:ext>
            </a:extLst>
          </p:cNvPr>
          <p:cNvSpPr txBox="1">
            <a:spLocks/>
          </p:cNvSpPr>
          <p:nvPr/>
        </p:nvSpPr>
        <p:spPr>
          <a:xfrm>
            <a:off x="6343071" y="527710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corrupted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71CAFD51-807A-CFED-30CE-D4F78D9A52C7}"/>
              </a:ext>
            </a:extLst>
          </p:cNvPr>
          <p:cNvSpPr txBox="1">
            <a:spLocks/>
          </p:cNvSpPr>
          <p:nvPr/>
        </p:nvSpPr>
        <p:spPr>
          <a:xfrm>
            <a:off x="6343071" y="46840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corruption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DE9AEE09-3E69-B4E5-44F0-8F4354E7A001}"/>
              </a:ext>
            </a:extLst>
          </p:cNvPr>
          <p:cNvSpPr txBox="1">
            <a:spLocks/>
          </p:cNvSpPr>
          <p:nvPr/>
        </p:nvSpPr>
        <p:spPr>
          <a:xfrm>
            <a:off x="9169032" y="409044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bankrupts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A71F7090-0CA0-7675-106E-90A166F6B5DA}"/>
              </a:ext>
            </a:extLst>
          </p:cNvPr>
          <p:cNvSpPr txBox="1">
            <a:spLocks/>
          </p:cNvSpPr>
          <p:nvPr/>
        </p:nvSpPr>
        <p:spPr>
          <a:xfrm>
            <a:off x="9169032" y="522272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bankrupted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AE2FE0CC-9CB7-6A6C-E3BF-02800A6C9F5A}"/>
              </a:ext>
            </a:extLst>
          </p:cNvPr>
          <p:cNvSpPr txBox="1">
            <a:spLocks/>
          </p:cNvSpPr>
          <p:nvPr/>
        </p:nvSpPr>
        <p:spPr>
          <a:xfrm>
            <a:off x="9169032" y="465658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bankrupting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6C5F8EB-4BE8-6EAA-F8D3-1640D1CCCC3D}"/>
              </a:ext>
            </a:extLst>
          </p:cNvPr>
          <p:cNvSpPr txBox="1">
            <a:spLocks/>
          </p:cNvSpPr>
          <p:nvPr/>
        </p:nvSpPr>
        <p:spPr>
          <a:xfrm>
            <a:off x="3500645" y="6065030"/>
            <a:ext cx="5254426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Any words missing?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was exceptional with her tramsparent circuits and impeccable ability to translete any communication.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was exceptional with her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transparent</a:t>
            </a:r>
            <a:r>
              <a:rPr lang="en-GB" sz="3400" dirty="0">
                <a:solidFill>
                  <a:schemeClr val="bg1"/>
                </a:solidFill>
              </a:rPr>
              <a:t> circuits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impeccable ability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translate</a:t>
            </a:r>
            <a:r>
              <a:rPr lang="en-GB" sz="3400" dirty="0">
                <a:solidFill>
                  <a:schemeClr val="bg1"/>
                </a:solidFill>
              </a:rPr>
              <a:t> any communication.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was exceptional with her transparent circuits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impeccable ability to translate any communication.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7D6950-1409-3D10-E38E-97DE200CD0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10507" y="1902765"/>
            <a:ext cx="6804053" cy="121635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Rupt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&amp; Trans.</a:t>
            </a:r>
          </a:p>
        </p:txBody>
      </p:sp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A0FD4FB1-EFE4-E075-879C-4B3F8A49496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B7F324D-8E02-2F0B-196F-53C28F5722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2980" y="-2619394"/>
            <a:ext cx="3598449" cy="28371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0ED71E-5865-9DFE-7586-EBB2F71F8F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01739" y="3429000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162 -0.43102 L 0.19218 0.465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90" y="448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982 0.0037 L -0.32318 0.0013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56" y="-11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0CC82-6451-FF66-2596-DCB513207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5680CCCA-062F-F7F1-7CC2-B9D1AF19F6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C67B6E6-38D2-FA80-1CE7-11196972B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CAD1CD0-E25C-A6FD-AC37-1D5F0FED68FC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AEB5EB44-BA50-09F4-4E3D-82E81EF120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1CD53CD-E923-2407-752D-E7AAC9BF7828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needed Emile's help to tranfer funds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avert bankruptsy.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3618FB-6D2C-AB66-0A5B-A89804EC4AD1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needed Emile's help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transfer</a:t>
            </a:r>
            <a:r>
              <a:rPr lang="en-GB" sz="3400" dirty="0">
                <a:solidFill>
                  <a:schemeClr val="bg1"/>
                </a:solidFill>
              </a:rPr>
              <a:t> funds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avert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bankruptcy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9EDC7B-A33A-D84E-268A-89BF60BD9F0B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needed Emile's help to transfer funds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avert bankruptcy.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8E701B-D892-2B2F-FFD6-4F5F6477712B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7E14953-B073-1D8D-6F25-8C0008F7D4D8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752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2AB589-6F11-A3B9-A575-5F72FFB70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F0E4088-B37A-A219-A529-F752A11D9C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447CF54-52FF-9ADC-93E2-732D2A1551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515471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4626B32-8DC4-6180-21C1-0062BB3A911B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1. Allowing light to pass through.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2348D4-C41A-720C-EDC7-2BCBAE478E0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transparent</a:t>
            </a:r>
          </a:p>
        </p:txBody>
      </p:sp>
    </p:spTree>
    <p:extLst>
      <p:ext uri="{BB962C8B-B14F-4D97-AF65-F5344CB8AC3E}">
        <p14:creationId xmlns:p14="http://schemas.microsoft.com/office/powerpoint/2010/main" val="120922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7C0FD9-D37C-B3A7-FF0F-00306AEAAF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A9A6B07-C391-A67C-C77F-0F5571A76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3B5A117-961B-88F2-2344-D17FB56E19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423890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663521FE-2567-E791-489B-7D081D3919C6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2. Going beyond the limits of ordinary experience.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7D86F3-831A-2664-0030-7C6EA20ECAF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transcendent</a:t>
            </a:r>
          </a:p>
        </p:txBody>
      </p:sp>
    </p:spTree>
    <p:extLst>
      <p:ext uri="{BB962C8B-B14F-4D97-AF65-F5344CB8AC3E}">
        <p14:creationId xmlns:p14="http://schemas.microsoft.com/office/powerpoint/2010/main" val="2721882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6A797E-4F85-24C2-5108-D17A06DF7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BB8B27F-A301-F7C7-C7AE-26FE1130C2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131C456-FA9D-2C2B-E2FE-CB451E3430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574567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499B044-60F1-6DB4-844C-43124DC525C0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3. Cut across with action or speech.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A5A4FC-36F6-E37D-170D-BE6DB2689709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interrupt</a:t>
            </a:r>
          </a:p>
        </p:txBody>
      </p:sp>
    </p:spTree>
    <p:extLst>
      <p:ext uri="{BB962C8B-B14F-4D97-AF65-F5344CB8AC3E}">
        <p14:creationId xmlns:p14="http://schemas.microsoft.com/office/powerpoint/2010/main" val="1878087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B6EB33-A7C0-56DD-3C88-C79C6FBE98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64C2B665-FBE3-64A6-048A-AD75707533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CD7FF8F-08CC-637B-49D1-12716A8F1E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413603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12C313F-00BE-6BD8-72C6-87121D680567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4. To move from one to another.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F1D4B0A-7B08-C3CA-C585-01B89249978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transfer</a:t>
            </a:r>
          </a:p>
        </p:txBody>
      </p:sp>
    </p:spTree>
    <p:extLst>
      <p:ext uri="{BB962C8B-B14F-4D97-AF65-F5344CB8AC3E}">
        <p14:creationId xmlns:p14="http://schemas.microsoft.com/office/powerpoint/2010/main" val="88772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C7F2A4-0E52-063B-16C0-C8CC6E0BC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DF083F91-533D-624C-C869-BDA9543A9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48559F-DC26-B9BD-4EFD-534DFBAB94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7784425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A4324CB-3D7A-BC69-70C8-171657D95287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5. To change words from one language to another.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894D960-5FDB-DFF7-4D56-71D2580A7A4D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translate</a:t>
            </a:r>
          </a:p>
        </p:txBody>
      </p:sp>
    </p:spTree>
    <p:extLst>
      <p:ext uri="{BB962C8B-B14F-4D97-AF65-F5344CB8AC3E}">
        <p14:creationId xmlns:p14="http://schemas.microsoft.com/office/powerpoint/2010/main" val="56322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FD81D6-0538-4D18-A9D3-26984EC6C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6BC8AFB-8E03-D3D6-DC4A-4523BAE457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28E8DBC-919C-0F76-AA3C-440FBFFD2048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9646BDFF-E659-3BB8-9837-E34D4BF2526E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6. No enough money to pay what you owe.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D8D367-8974-7069-A0FD-88BB48AD6306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bankrupt</a:t>
            </a:r>
          </a:p>
        </p:txBody>
      </p:sp>
    </p:spTree>
    <p:extLst>
      <p:ext uri="{BB962C8B-B14F-4D97-AF65-F5344CB8AC3E}">
        <p14:creationId xmlns:p14="http://schemas.microsoft.com/office/powerpoint/2010/main" val="167043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6C3289-E188-37CD-0C1F-EBC0357516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96294802-5495-842F-A660-EBD0F0966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0DE6989-C94D-1C9F-47A9-AB459049A2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710528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D8A9D8DA-BA83-D205-B6FB-DEFEA4E6B48F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7. To be dishonest caused by money.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E3EAB4-086E-1389-0D4F-9A5923228125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corrupt</a:t>
            </a:r>
          </a:p>
        </p:txBody>
      </p:sp>
    </p:spTree>
    <p:extLst>
      <p:ext uri="{BB962C8B-B14F-4D97-AF65-F5344CB8AC3E}">
        <p14:creationId xmlns:p14="http://schemas.microsoft.com/office/powerpoint/2010/main" val="265030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09782-B25B-8725-FD70-D125AFDDE2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82BE058-ABEC-2FC3-BB51-88EE0AC9F4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CEC552F-647D-C144-288C-0C2CE7496F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947198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5DA77103-AC61-8B35-4B9F-111B6AF9F4F4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900441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8. To carry from one place to another.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7B3565-05D0-F3F7-ABF2-F59CD748DA6B}"/>
              </a:ext>
            </a:extLst>
          </p:cNvPr>
          <p:cNvSpPr txBox="1">
            <a:spLocks/>
          </p:cNvSpPr>
          <p:nvPr/>
        </p:nvSpPr>
        <p:spPr>
          <a:xfrm>
            <a:off x="4488357" y="1242325"/>
            <a:ext cx="3081057" cy="74804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transport</a:t>
            </a:r>
          </a:p>
        </p:txBody>
      </p:sp>
    </p:spTree>
    <p:extLst>
      <p:ext uri="{BB962C8B-B14F-4D97-AF65-F5344CB8AC3E}">
        <p14:creationId xmlns:p14="http://schemas.microsoft.com/office/powerpoint/2010/main" val="344202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1A515A-DF27-DA2F-DF6D-648ADF0A7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587C4E2A-2AA8-50E0-343B-11C9D3797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56BE533-E5F5-FCA8-7988-DEB7034D9CBA}"/>
              </a:ext>
            </a:extLst>
          </p:cNvPr>
          <p:cNvGraphicFramePr>
            <a:graphicFrameLocks noGrp="1"/>
          </p:cNvGraphicFramePr>
          <p:nvPr/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AF99533-D5DF-7A63-9871-5ECBA7772412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149664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see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419497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rupt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rupt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dis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rupt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	e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rupt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bank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rupt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	cor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rupt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rupt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Rupt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break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7F69E8-6CD1-2E4E-E1B9-1170492048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ttern of viking symbols&#10;&#10;Description automatically generated">
            <a:extLst>
              <a:ext uri="{FF2B5EF4-FFF2-40B4-BE49-F238E27FC236}">
                <a16:creationId xmlns:a16="http://schemas.microsoft.com/office/drawing/2014/main" id="{27EDCFE4-03F8-0D11-5073-121159444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CC90A38-F815-0BA1-34E6-BA76AFEE6C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995231"/>
              </p:ext>
            </p:extLst>
          </p:nvPr>
        </p:nvGraphicFramePr>
        <p:xfrm>
          <a:off x="842006" y="2066767"/>
          <a:ext cx="1050799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261">
                  <a:extLst>
                    <a:ext uri="{9D8B030D-6E8A-4147-A177-3AD203B41FA5}">
                      <a16:colId xmlns:a16="http://schemas.microsoft.com/office/drawing/2014/main" val="355309972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90962749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457206556"/>
                    </a:ext>
                  </a:extLst>
                </a:gridCol>
                <a:gridCol w="592556">
                  <a:extLst>
                    <a:ext uri="{9D8B030D-6E8A-4147-A177-3AD203B41FA5}">
                      <a16:colId xmlns:a16="http://schemas.microsoft.com/office/drawing/2014/main" val="57473760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8136558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8040093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6967941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780848825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5898481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260518248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11809865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34482709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02457354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03616843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562373367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3873130853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2935837772"/>
                    </a:ext>
                  </a:extLst>
                </a:gridCol>
                <a:gridCol w="583261">
                  <a:extLst>
                    <a:ext uri="{9D8B030D-6E8A-4147-A177-3AD203B41FA5}">
                      <a16:colId xmlns:a16="http://schemas.microsoft.com/office/drawing/2014/main" val="1116139189"/>
                    </a:ext>
                  </a:extLst>
                </a:gridCol>
              </a:tblGrid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1.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21329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2.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744836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3.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103366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4.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369980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5.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9351235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6.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2995753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7.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18071"/>
                  </a:ext>
                </a:extLst>
              </a:tr>
              <a:tr h="564681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</a:rPr>
                        <a:t>8.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tx1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24193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42BF38AF-FD2A-68FB-2447-7D99C5EEC0B6}"/>
              </a:ext>
            </a:extLst>
          </p:cNvPr>
          <p:cNvSpPr txBox="1">
            <a:spLocks/>
          </p:cNvSpPr>
          <p:nvPr/>
        </p:nvSpPr>
        <p:spPr>
          <a:xfrm>
            <a:off x="842001" y="265483"/>
            <a:ext cx="10507993" cy="1496642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Can you see the hidden word?</a:t>
            </a:r>
          </a:p>
        </p:txBody>
      </p:sp>
    </p:spTree>
    <p:extLst>
      <p:ext uri="{BB962C8B-B14F-4D97-AF65-F5344CB8AC3E}">
        <p14:creationId xmlns:p14="http://schemas.microsoft.com/office/powerpoint/2010/main" val="236309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329821" y="249868"/>
            <a:ext cx="9788238" cy="205055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3600" dirty="0">
                <a:solidFill>
                  <a:schemeClr val="bg1"/>
                </a:solidFill>
              </a:rPr>
              <a:t>Can you write </a:t>
            </a:r>
            <a:r>
              <a:rPr lang="en-GB" altLang="en-US" sz="3600" u="sng" dirty="0">
                <a:solidFill>
                  <a:srgbClr val="FFFF00"/>
                </a:solidFill>
              </a:rPr>
              <a:t>four sentences</a:t>
            </a:r>
            <a:r>
              <a:rPr lang="en-GB" altLang="en-US" sz="3600" dirty="0">
                <a:solidFill>
                  <a:schemeClr val="bg1"/>
                </a:solidFill>
              </a:rPr>
              <a:t>, each sentence</a:t>
            </a:r>
            <a:r>
              <a:rPr lang="en-GB" altLang="en-US" sz="3600" dirty="0">
                <a:solidFill>
                  <a:srgbClr val="FFFF00"/>
                </a:solidFill>
              </a:rPr>
              <a:t> </a:t>
            </a:r>
            <a:r>
              <a:rPr lang="en-GB" altLang="en-US" sz="3600" dirty="0">
                <a:solidFill>
                  <a:schemeClr val="bg1"/>
                </a:solidFill>
              </a:rPr>
              <a:t>using at least </a:t>
            </a:r>
            <a:r>
              <a:rPr lang="en-GB" altLang="en-US" sz="3600" u="sng" dirty="0">
                <a:solidFill>
                  <a:srgbClr val="FFFF00"/>
                </a:solidFill>
              </a:rPr>
              <a:t>two</a:t>
            </a:r>
            <a:r>
              <a:rPr lang="en-GB" altLang="en-US" sz="3600" dirty="0">
                <a:solidFill>
                  <a:schemeClr val="bg1"/>
                </a:solidFill>
              </a:rPr>
              <a:t> of these words?</a:t>
            </a:r>
          </a:p>
          <a:p>
            <a:pPr algn="ctr"/>
            <a:r>
              <a:rPr lang="en-GB" altLang="en-US" sz="2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Hint: conjunctions are really useful.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215672" y="249540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976" y="1037565"/>
            <a:ext cx="2321476" cy="216590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F9FA85B-98F1-BE19-91B5-321F2B6E48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0886" y="2495408"/>
            <a:ext cx="3267562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rupture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interrupt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disrupt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corrupt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erupt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transfer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E0CEC8E-576D-2D34-5235-8FD01AE32A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9671" y="2495408"/>
            <a:ext cx="4260338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transfer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translate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transport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transparent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transmission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transcendent </a:t>
            </a: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32BD53F-9355-EEF7-1F06-6025CB86B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81D5D29-BBAD-B628-5952-3FCB2921B207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1600" y="1718797"/>
            <a:ext cx="7410882" cy="3970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30238" indent="-6302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rupture </a:t>
            </a:r>
          </a:p>
          <a:p>
            <a:pPr marL="630238" indent="-6302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interrupt</a:t>
            </a:r>
          </a:p>
          <a:p>
            <a:pPr marL="630238" indent="-6302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disrupt</a:t>
            </a:r>
          </a:p>
          <a:p>
            <a:pPr marL="630238" indent="-6302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corrupt</a:t>
            </a:r>
          </a:p>
          <a:p>
            <a:pPr marL="630238" indent="-6302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erupt</a:t>
            </a:r>
          </a:p>
          <a:p>
            <a:pPr marL="630238" indent="-6302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transfer</a:t>
            </a:r>
          </a:p>
          <a:p>
            <a:pPr marL="630238" indent="-6302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translate</a:t>
            </a:r>
          </a:p>
          <a:p>
            <a:pPr marL="630238" indent="-6302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transport</a:t>
            </a:r>
          </a:p>
          <a:p>
            <a:pPr marL="630238" indent="-6302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transparent</a:t>
            </a:r>
          </a:p>
          <a:p>
            <a:pPr marL="630238" indent="-6302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transmit </a:t>
            </a:r>
          </a:p>
          <a:p>
            <a:pPr marL="630238" indent="-6302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transaction</a:t>
            </a:r>
          </a:p>
          <a:p>
            <a:pPr marL="630238" indent="-63023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transform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1016B1A-F2E6-A9D3-17B8-7F2280D5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D10C-983C-FC61-C983-EA47C7F24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4999EE8F-8CEB-8DB7-3B49-817CE043E624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965382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2476321"/>
            <a:ext cx="7639291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“ruptus” means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to burst or tear in Latin 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33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F09E3-E8B4-5E37-0C16-6156674F4F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FF747D59-E078-F60B-4238-5761755AE6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BDF255-E4F4-9455-9D19-B48444EC9A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284857"/>
            <a:ext cx="9143184" cy="6458843"/>
          </a:xfrm>
          <a:prstGeom prst="roundRect">
            <a:avLst>
              <a:gd name="adj" fmla="val 9049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AC0A76-6752-8C2C-FB0D-E652C6B18AB0}"/>
              </a:ext>
            </a:extLst>
          </p:cNvPr>
          <p:cNvSpPr txBox="1"/>
          <p:nvPr/>
        </p:nvSpPr>
        <p:spPr>
          <a:xfrm>
            <a:off x="749867" y="571500"/>
            <a:ext cx="8336981" cy="60016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eruption of Mount Vesuvius in 79 AD is one of the most famous volcanic events in history.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eruption released a surge of gas and ash which covered the town and people of Pompeii.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Archaeologists were able to fill the voids left by people’s bodies in the ash with plaster so we can see casts of the inhabitants. </a:t>
            </a:r>
          </a:p>
        </p:txBody>
      </p:sp>
      <p:pic>
        <p:nvPicPr>
          <p:cNvPr id="5" name="Picture 4" descr="A statue of a person sitting&#10;&#10;AI-generated content may be incorrect.">
            <a:extLst>
              <a:ext uri="{FF2B5EF4-FFF2-40B4-BE49-F238E27FC236}">
                <a16:creationId xmlns:a16="http://schemas.microsoft.com/office/drawing/2014/main" id="{2DD0D6C2-729D-A865-2C00-25D62DE846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0" r="14458"/>
          <a:stretch/>
        </p:blipFill>
        <p:spPr>
          <a:xfrm>
            <a:off x="9086849" y="920454"/>
            <a:ext cx="3000375" cy="5461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197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8663AFF-FD5D-215B-7E3A-746618A36C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had to interrupt the teacher.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68091" y="2558407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inter</a:t>
            </a:r>
            <a:r>
              <a:rPr lang="en-GB" sz="8000" dirty="0">
                <a:solidFill>
                  <a:srgbClr val="FFFF00"/>
                </a:solidFill>
              </a:rPr>
              <a:t>rupt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750" y="1937074"/>
            <a:ext cx="5512498" cy="434629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4FF6E0-9527-A523-3757-A01A38F3CB23}"/>
              </a:ext>
            </a:extLst>
          </p:cNvPr>
          <p:cNvSpPr txBox="1"/>
          <p:nvPr/>
        </p:nvSpPr>
        <p:spPr>
          <a:xfrm>
            <a:off x="4975274" y="3598315"/>
            <a:ext cx="5185953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Inter means between </a:t>
            </a:r>
          </a:p>
          <a:p>
            <a:r>
              <a:rPr lang="en-GB" dirty="0">
                <a:solidFill>
                  <a:schemeClr val="bg1"/>
                </a:solidFill>
              </a:rPr>
              <a:t>so interrupt literally means break between.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395A30A8-6E32-1683-22EB-62192153ED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77006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must not disrupt my lessons.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33" y="1231923"/>
            <a:ext cx="4709773" cy="4394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3C2F14-7E71-4EBB-8995-0A6507409F31}"/>
              </a:ext>
            </a:extLst>
          </p:cNvPr>
          <p:cNvSpPr txBox="1"/>
          <p:nvPr/>
        </p:nvSpPr>
        <p:spPr>
          <a:xfrm>
            <a:off x="4868092" y="2558407"/>
            <a:ext cx="49290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dis</a:t>
            </a:r>
            <a:r>
              <a:rPr lang="en-GB" sz="8000" u="sng" dirty="0">
                <a:solidFill>
                  <a:srgbClr val="7030A0"/>
                </a:solidFill>
              </a:rPr>
              <a:t>rupt</a:t>
            </a:r>
            <a:endParaRPr lang="en-GB" sz="8000" dirty="0">
              <a:solidFill>
                <a:srgbClr val="7030A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D405C8-3B4F-8261-2900-D8486FAA4D7C}"/>
              </a:ext>
            </a:extLst>
          </p:cNvPr>
          <p:cNvSpPr txBox="1"/>
          <p:nvPr/>
        </p:nvSpPr>
        <p:spPr>
          <a:xfrm>
            <a:off x="5042263" y="3640183"/>
            <a:ext cx="452443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Dis here means apart  </a:t>
            </a:r>
          </a:p>
          <a:p>
            <a:r>
              <a:rPr lang="en-GB" dirty="0">
                <a:solidFill>
                  <a:schemeClr val="bg1"/>
                </a:solidFill>
              </a:rPr>
              <a:t>so disrupt literally means break apart.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71599FC-70F8-2936-990C-4D0C8C9376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was declared bankrupt.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7644" y="1987255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68091" y="25584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bank</a:t>
            </a:r>
            <a:r>
              <a:rPr lang="en-GB" sz="8000" u="sng" dirty="0">
                <a:solidFill>
                  <a:srgbClr val="FFFF00"/>
                </a:solidFill>
              </a:rPr>
              <a:t>rupt</a:t>
            </a:r>
            <a:endParaRPr lang="en-GB" sz="8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2138B73-DB10-F753-0C9F-81758DC363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business man was found to be corrupt.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07488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cor</a:t>
            </a:r>
            <a:r>
              <a:rPr lang="en-GB" sz="8000" u="sng" dirty="0">
                <a:solidFill>
                  <a:srgbClr val="7030A0"/>
                </a:solidFill>
              </a:rPr>
              <a:t>rupt</a:t>
            </a:r>
            <a:endParaRPr lang="en-GB" sz="8000" dirty="0">
              <a:solidFill>
                <a:srgbClr val="7030A0"/>
              </a:solidFill>
            </a:endParaRP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1466</Words>
  <Application>Microsoft Office PowerPoint</Application>
  <PresentationFormat>Widescreen</PresentationFormat>
  <Paragraphs>782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Andika</vt:lpstr>
      <vt:lpstr>Aptos</vt:lpstr>
      <vt:lpstr>Arial</vt:lpstr>
      <vt:lpstr>Office Theme</vt:lpstr>
      <vt:lpstr> How to Use this PowerPoint</vt:lpstr>
      <vt:lpstr>Rupt &amp; Trans.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19</cp:revision>
  <dcterms:created xsi:type="dcterms:W3CDTF">2022-05-31T09:42:07Z</dcterms:created>
  <dcterms:modified xsi:type="dcterms:W3CDTF">2026-06-04T13:22:22Z</dcterms:modified>
</cp:coreProperties>
</file>